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9"/>
  </p:notesMasterIdLst>
  <p:handoutMasterIdLst>
    <p:handoutMasterId r:id="rId30"/>
  </p:handoutMasterIdLst>
  <p:sldIdLst>
    <p:sldId id="1368" r:id="rId5"/>
    <p:sldId id="1378" r:id="rId6"/>
    <p:sldId id="1369" r:id="rId7"/>
    <p:sldId id="1422" r:id="rId8"/>
    <p:sldId id="1364" r:id="rId9"/>
    <p:sldId id="1436" r:id="rId10"/>
    <p:sldId id="1437" r:id="rId11"/>
    <p:sldId id="1398" r:id="rId12"/>
    <p:sldId id="1381" r:id="rId13"/>
    <p:sldId id="1424" r:id="rId14"/>
    <p:sldId id="1419" r:id="rId15"/>
    <p:sldId id="1426" r:id="rId16"/>
    <p:sldId id="1425" r:id="rId17"/>
    <p:sldId id="1420" r:id="rId18"/>
    <p:sldId id="1427" r:id="rId19"/>
    <p:sldId id="1429" r:id="rId20"/>
    <p:sldId id="1428" r:id="rId21"/>
    <p:sldId id="1430" r:id="rId22"/>
    <p:sldId id="1421" r:id="rId23"/>
    <p:sldId id="1434" r:id="rId24"/>
    <p:sldId id="1435" r:id="rId25"/>
    <p:sldId id="1431" r:id="rId26"/>
    <p:sldId id="1432" r:id="rId27"/>
    <p:sldId id="1394" r:id="rId28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Diane Smith" initials="DS" lastIdx="3" clrIdx="4">
    <p:extLst>
      <p:ext uri="{19B8F6BF-5375-455C-9EA6-DF929625EA0E}">
        <p15:presenceInfo xmlns:p15="http://schemas.microsoft.com/office/powerpoint/2012/main" userId="fca94274d05e11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454"/>
    <a:srgbClr val="2D93AA"/>
    <a:srgbClr val="FFFFFF"/>
    <a:srgbClr val="00BBC9"/>
    <a:srgbClr val="F3F3F3"/>
    <a:srgbClr val="144D63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82801" autoAdjust="0"/>
  </p:normalViewPr>
  <p:slideViewPr>
    <p:cSldViewPr snapToGrid="0">
      <p:cViewPr varScale="1">
        <p:scale>
          <a:sx n="59" d="100"/>
          <a:sy n="59" d="100"/>
        </p:scale>
        <p:origin x="522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-4216" y="-8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8-11T11:38:22.073" idx="1">
    <p:pos x="10" y="10"/>
    <p:text>Reminder to insert repeats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8-11T11:38:32.185" idx="2">
    <p:pos x="10" y="10"/>
    <p:text>Reminder to insert related sessions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CA8E1BB1-B036-4140-B110-296DC0701D04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4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56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244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48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23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36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714061-1F30-6B4A-8EBD-DE86902440F9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9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349E81-A09C-694F-8B7B-0101822D54DB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9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2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7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8BD3161-D2CF-D647-A333-976B3A8FF201}" type="datetime8">
              <a:rPr lang="en-US" smtClean="0"/>
              <a:t>8/11/2017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6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62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03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66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887424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3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4468227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20770003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0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4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42" r:id="rId2"/>
    <p:sldLayoutId id="2147484355" r:id="rId3"/>
    <p:sldLayoutId id="2147484356" r:id="rId4"/>
    <p:sldLayoutId id="2147484300" r:id="rId5"/>
    <p:sldLayoutId id="2147484343" r:id="rId6"/>
    <p:sldLayoutId id="2147484358" r:id="rId7"/>
    <p:sldLayoutId id="2147484357" r:id="rId8"/>
    <p:sldLayoutId id="2147484266" r:id="rId9"/>
    <p:sldLayoutId id="2147484340" r:id="rId10"/>
    <p:sldLayoutId id="2147484341" r:id="rId11"/>
    <p:sldLayoutId id="2147484331" r:id="rId12"/>
    <p:sldLayoutId id="2147484332" r:id="rId13"/>
    <p:sldLayoutId id="2147484344" r:id="rId14"/>
    <p:sldLayoutId id="2147484345" r:id="rId15"/>
    <p:sldLayoutId id="2147484333" r:id="rId16"/>
    <p:sldLayoutId id="2147484249" r:id="rId17"/>
    <p:sldLayoutId id="2147484334" r:id="rId18"/>
    <p:sldLayoutId id="2147484346" r:id="rId19"/>
    <p:sldLayoutId id="2147484347" r:id="rId20"/>
    <p:sldLayoutId id="2147484348" r:id="rId21"/>
    <p:sldLayoutId id="2147484349" r:id="rId22"/>
    <p:sldLayoutId id="2147484351" r:id="rId23"/>
    <p:sldLayoutId id="2147484352" r:id="rId24"/>
    <p:sldLayoutId id="2147484354" r:id="rId25"/>
    <p:sldLayoutId id="2147484360" r:id="rId26"/>
    <p:sldLayoutId id="2147484361" r:id="rId27"/>
    <p:sldLayoutId id="2147484363" r:id="rId28"/>
    <p:sldLayoutId id="2147484362" r:id="rId29"/>
    <p:sldLayoutId id="2147484364" r:id="rId30"/>
    <p:sldLayoutId id="2147484365" r:id="rId31"/>
    <p:sldLayoutId id="2147484295" r:id="rId32"/>
    <p:sldLayoutId id="2147484359" r:id="rId33"/>
    <p:sldLayoutId id="2147484337" r:id="rId34"/>
    <p:sldLayoutId id="2147484315" r:id="rId35"/>
    <p:sldLayoutId id="2147484336" r:id="rId36"/>
    <p:sldLayoutId id="2147484335" r:id="rId37"/>
    <p:sldLayoutId id="2147484338" r:id="rId38"/>
    <p:sldLayoutId id="2147484339" r:id="rId39"/>
    <p:sldLayoutId id="2147484309" r:id="rId40"/>
    <p:sldLayoutId id="2147484324" r:id="rId41"/>
    <p:sldLayoutId id="2147484323" r:id="rId42"/>
    <p:sldLayoutId id="2147484326" r:id="rId43"/>
    <p:sldLayoutId id="2147484327" r:id="rId44"/>
    <p:sldLayoutId id="2147484256" r:id="rId45"/>
    <p:sldLayoutId id="2147484316" r:id="rId46"/>
    <p:sldLayoutId id="2147484317" r:id="rId47"/>
    <p:sldLayoutId id="2147484319" r:id="rId48"/>
    <p:sldLayoutId id="2147484320" r:id="rId49"/>
    <p:sldLayoutId id="2147484321" r:id="rId50"/>
    <p:sldLayoutId id="2147484313" r:id="rId51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5007" y="1427012"/>
            <a:ext cx="13792307" cy="5377013"/>
          </a:xfrm>
        </p:spPr>
        <p:txBody>
          <a:bodyPr/>
          <a:lstStyle/>
          <a:p>
            <a:r>
              <a:rPr lang="en-US" dirty="0"/>
              <a:t>LODs vs Table </a:t>
            </a:r>
            <a:r>
              <a:rPr lang="en-US" dirty="0" err="1"/>
              <a:t>Calcs</a:t>
            </a:r>
            <a:endParaRPr lang="en-US" dirty="0"/>
          </a:p>
          <a:p>
            <a:r>
              <a:rPr lang="en-US" dirty="0"/>
              <a:t>Modulo</a:t>
            </a:r>
          </a:p>
          <a:p>
            <a:r>
              <a:rPr lang="en-US" dirty="0"/>
              <a:t>Compute Using…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129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</p:spTree>
    <p:extLst>
      <p:ext uri="{BB962C8B-B14F-4D97-AF65-F5344CB8AC3E}">
        <p14:creationId xmlns:p14="http://schemas.microsoft.com/office/powerpoint/2010/main" val="35630748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Orders</a:t>
            </a:r>
          </a:p>
        </p:txBody>
      </p:sp>
      <p:pic>
        <p:nvPicPr>
          <p:cNvPr id="2050" name="Picture 2" descr="http://1ndcscvwapp01.tsi.lan/GWC/uploads/jedicalcs17/OpenOrdersSolu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87" y="1427011"/>
            <a:ext cx="9933809" cy="575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8176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5007" y="1427012"/>
            <a:ext cx="13792307" cy="5377013"/>
          </a:xfrm>
        </p:spPr>
        <p:txBody>
          <a:bodyPr/>
          <a:lstStyle/>
          <a:p>
            <a:r>
              <a:rPr lang="en-US" dirty="0"/>
              <a:t>“Complete” date tables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5620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Dashboarding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7133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Orders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45" y="1427011"/>
            <a:ext cx="7779293" cy="6170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3061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5007" y="1427012"/>
            <a:ext cx="13792307" cy="5377013"/>
          </a:xfrm>
        </p:spPr>
        <p:txBody>
          <a:bodyPr/>
          <a:lstStyle/>
          <a:p>
            <a:r>
              <a:rPr lang="en-US" dirty="0"/>
              <a:t>Why duplicate fields?</a:t>
            </a:r>
          </a:p>
          <a:p>
            <a:r>
              <a:rPr lang="en-US" dirty="0"/>
              <a:t>When would you use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4683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3 Items…in a Sentence</a:t>
            </a:r>
          </a:p>
        </p:txBody>
      </p:sp>
      <p:pic>
        <p:nvPicPr>
          <p:cNvPr id="4098" name="Picture 2" descr="http://1ndcscvwapp01.tsi.lan/GWC/uploads/jedicalcs17/Top3Solu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56" y="3059868"/>
            <a:ext cx="12761985" cy="235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5561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5007" y="1427012"/>
            <a:ext cx="13792307" cy="5377013"/>
          </a:xfrm>
        </p:spPr>
        <p:txBody>
          <a:bodyPr/>
          <a:lstStyle/>
          <a:p>
            <a:r>
              <a:rPr lang="en-US" dirty="0"/>
              <a:t>“Isolate and Propagate”</a:t>
            </a:r>
          </a:p>
          <a:p>
            <a:r>
              <a:rPr lang="en-US" dirty="0"/>
              <a:t>Performance Tips</a:t>
            </a:r>
          </a:p>
          <a:p>
            <a:r>
              <a:rPr lang="en-US" dirty="0"/>
              <a:t>	String Aggregations</a:t>
            </a:r>
          </a:p>
          <a:p>
            <a:r>
              <a:rPr lang="en-US" dirty="0"/>
              <a:t>	Top N Filters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847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Totals</a:t>
            </a:r>
          </a:p>
        </p:txBody>
      </p:sp>
    </p:spTree>
    <p:extLst>
      <p:ext uri="{BB962C8B-B14F-4D97-AF65-F5344CB8AC3E}">
        <p14:creationId xmlns:p14="http://schemas.microsoft.com/office/powerpoint/2010/main" val="39098039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6997812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Totals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38" y="1427011"/>
            <a:ext cx="10371908" cy="6549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5991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1822037"/>
          </a:xfrm>
        </p:spPr>
        <p:txBody>
          <a:bodyPr/>
          <a:lstStyle/>
          <a:p>
            <a:r>
              <a:rPr lang="en-US" dirty="0"/>
              <a:t>Size()=0 to adjust grand totals</a:t>
            </a:r>
          </a:p>
          <a:p>
            <a:endParaRPr lang="en-US" dirty="0"/>
          </a:p>
          <a:p>
            <a:r>
              <a:rPr lang="en-US" dirty="0"/>
              <a:t>Aggregated vs non-aggregated summation for totals</a:t>
            </a:r>
          </a:p>
        </p:txBody>
      </p:sp>
    </p:spTree>
    <p:extLst>
      <p:ext uri="{BB962C8B-B14F-4D97-AF65-F5344CB8AC3E}">
        <p14:creationId xmlns:p14="http://schemas.microsoft.com/office/powerpoint/2010/main" val="153370294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4588" y="199472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588" y="547528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4588" y="3710815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13588961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3" y="20055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5293" y="5437702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420251122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iPhone-6-4,7-inch-Three-colors-Mo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110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7" y="2500313"/>
            <a:ext cx="12464557" cy="2877229"/>
          </a:xfrm>
        </p:spPr>
        <p:txBody>
          <a:bodyPr/>
          <a:lstStyle/>
          <a:p>
            <a:r>
              <a:rPr lang="en-US" dirty="0"/>
              <a:t>Jedi </a:t>
            </a:r>
            <a:r>
              <a:rPr lang="en-US" dirty="0" err="1"/>
              <a:t>Calcs</a:t>
            </a:r>
            <a:r>
              <a:rPr lang="en-US" dirty="0"/>
              <a:t>: The </a:t>
            </a:r>
            <a:r>
              <a:rPr lang="en-US" dirty="0" err="1"/>
              <a:t>Calcs</a:t>
            </a:r>
            <a:r>
              <a:rPr lang="en-US" dirty="0"/>
              <a:t> Awaken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21413" y="5377543"/>
            <a:ext cx="6057456" cy="1665514"/>
          </a:xfrm>
        </p:spPr>
        <p:txBody>
          <a:bodyPr/>
          <a:lstStyle/>
          <a:p>
            <a:r>
              <a:rPr lang="en-US" dirty="0"/>
              <a:t>Fearghal Gunning</a:t>
            </a:r>
          </a:p>
          <a:p>
            <a:r>
              <a:rPr lang="en-US" dirty="0"/>
              <a:t>Sr. Product Consultant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7154853" y="5377542"/>
            <a:ext cx="6718802" cy="166551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500" b="1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Nelson </a:t>
            </a:r>
            <a:r>
              <a:rPr lang="en-US" dirty="0" err="1"/>
              <a:t>Norsworthy</a:t>
            </a:r>
            <a:endParaRPr lang="en-US" dirty="0"/>
          </a:p>
          <a:p>
            <a:r>
              <a:rPr lang="en-US" dirty="0"/>
              <a:t>Associate Sales Consultant</a:t>
            </a:r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4690515"/>
          </a:xfrm>
        </p:spPr>
        <p:txBody>
          <a:bodyPr/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+mn-lt"/>
              </a:rPr>
              <a:t>Class Format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Challenges</a:t>
            </a:r>
            <a:endParaRPr lang="en-US" sz="3200" b="1" dirty="0">
              <a:solidFill>
                <a:schemeClr val="tx1"/>
              </a:solidFill>
              <a:latin typeface="+mn-lt"/>
            </a:endParaRPr>
          </a:p>
          <a:p>
            <a:pPr marL="8001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Cohort Analysis</a:t>
            </a:r>
          </a:p>
          <a:p>
            <a:pPr marL="8001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Table Calculations</a:t>
            </a:r>
          </a:p>
          <a:p>
            <a:pPr marL="8001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Blending Challenge</a:t>
            </a:r>
          </a:p>
          <a:p>
            <a:pPr marL="8001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+mn-lt"/>
              </a:rPr>
              <a:t>Dashboarding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Challenges</a:t>
            </a:r>
          </a:p>
          <a:p>
            <a:pPr marL="8001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Grand Totals Challenge</a:t>
            </a:r>
          </a:p>
        </p:txBody>
      </p:sp>
    </p:spTree>
    <p:extLst>
      <p:ext uri="{BB962C8B-B14F-4D97-AF65-F5344CB8AC3E}">
        <p14:creationId xmlns:p14="http://schemas.microsoft.com/office/powerpoint/2010/main" val="30150572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Cohort Analysis</a:t>
            </a:r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Cohorts – YoY Growth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51" y="1427011"/>
            <a:ext cx="9935482" cy="6437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9022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3613297"/>
          </a:xfrm>
        </p:spPr>
        <p:txBody>
          <a:bodyPr/>
          <a:lstStyle/>
          <a:p>
            <a:r>
              <a:rPr lang="en-US" dirty="0"/>
              <a:t>Table </a:t>
            </a:r>
            <a:r>
              <a:rPr lang="en-US" dirty="0" err="1"/>
              <a:t>Calcs</a:t>
            </a:r>
            <a:endParaRPr lang="en-US" dirty="0"/>
          </a:p>
          <a:p>
            <a:r>
              <a:rPr lang="en-US" dirty="0"/>
              <a:t>	-Secondary Table </a:t>
            </a:r>
            <a:r>
              <a:rPr lang="en-US" dirty="0" err="1"/>
              <a:t>Calcs</a:t>
            </a:r>
            <a:endParaRPr lang="en-US" dirty="0"/>
          </a:p>
          <a:p>
            <a:r>
              <a:rPr lang="en-US" dirty="0"/>
              <a:t>	-Sort on dimension</a:t>
            </a:r>
          </a:p>
          <a:p>
            <a:r>
              <a:rPr lang="en-US" dirty="0"/>
              <a:t>Cohort </a:t>
            </a:r>
            <a:r>
              <a:rPr lang="en-US" dirty="0" err="1"/>
              <a:t>Calcs</a:t>
            </a:r>
            <a:endParaRPr lang="en-US" dirty="0"/>
          </a:p>
          <a:p>
            <a:r>
              <a:rPr lang="en-US" dirty="0"/>
              <a:t>LOD for unfiltered results</a:t>
            </a:r>
          </a:p>
          <a:p>
            <a:r>
              <a:rPr lang="en-US" dirty="0"/>
              <a:t>Reference Line Labels</a:t>
            </a:r>
          </a:p>
        </p:txBody>
      </p:sp>
    </p:spTree>
    <p:extLst>
      <p:ext uri="{BB962C8B-B14F-4D97-AF65-F5344CB8AC3E}">
        <p14:creationId xmlns:p14="http://schemas.microsoft.com/office/powerpoint/2010/main" val="34369473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Calculation</a:t>
            </a:r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Trellis Chart</a:t>
            </a:r>
          </a:p>
        </p:txBody>
      </p:sp>
      <p:pic>
        <p:nvPicPr>
          <p:cNvPr id="1026" name="Picture 2" descr="http://1ndcscvwapp01.tsi.lan/GWC/uploads/jedicalcs17/TrellisSolu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18" y="1334814"/>
            <a:ext cx="8473847" cy="6205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9174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5635</TotalTime>
  <Words>387</Words>
  <Application>Microsoft Office PowerPoint</Application>
  <PresentationFormat>Custom</PresentationFormat>
  <Paragraphs>131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Consolas</vt:lpstr>
      <vt:lpstr>Segoe UI</vt:lpstr>
      <vt:lpstr>714513_TC17_PPT_Template_0428</vt:lpstr>
      <vt:lpstr>PowerPoint Presentation</vt:lpstr>
      <vt:lpstr>Welcome</vt:lpstr>
      <vt:lpstr>Jedi Calcs: The Calcs Awaken</vt:lpstr>
      <vt:lpstr>Agenda</vt:lpstr>
      <vt:lpstr>Cohort Analysis</vt:lpstr>
      <vt:lpstr>Pareto Cohorts – YoY Growth Analysis</vt:lpstr>
      <vt:lpstr>Tips and Tricks</vt:lpstr>
      <vt:lpstr>Table Calculation</vt:lpstr>
      <vt:lpstr>Trellis Chart</vt:lpstr>
      <vt:lpstr>Tips and Tricks</vt:lpstr>
      <vt:lpstr>Blending</vt:lpstr>
      <vt:lpstr>Open Orders</vt:lpstr>
      <vt:lpstr>Tips and Tricks</vt:lpstr>
      <vt:lpstr>Dashboarding</vt:lpstr>
      <vt:lpstr>Open Orders</vt:lpstr>
      <vt:lpstr>Tips and Tricks</vt:lpstr>
      <vt:lpstr>Top 3 Items…in a Sentence</vt:lpstr>
      <vt:lpstr>Tips and Tricks</vt:lpstr>
      <vt:lpstr>Totals</vt:lpstr>
      <vt:lpstr>Custom Totals</vt:lpstr>
      <vt:lpstr>Tips and Tricks</vt:lpstr>
      <vt:lpstr>PowerPoint Presentation</vt:lpstr>
      <vt:lpstr>PowerPoint Presentation</vt:lpstr>
      <vt:lpstr>PowerPoint Presentation</vt:lpstr>
    </vt:vector>
  </TitlesOfParts>
  <Company>Tableau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Tableau Software</dc:creator>
  <cp:keywords>Tableau Conference 2016</cp:keywords>
  <cp:lastModifiedBy>Diane Smith</cp:lastModifiedBy>
  <cp:revision>166</cp:revision>
  <dcterms:created xsi:type="dcterms:W3CDTF">2015-09-18T17:43:22Z</dcterms:created>
  <dcterms:modified xsi:type="dcterms:W3CDTF">2017-08-11T18:42:39Z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